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13"/>
  </p:notesMasterIdLst>
  <p:handoutMasterIdLst>
    <p:handoutMasterId r:id="rId14"/>
  </p:handoutMasterIdLst>
  <p:sldIdLst>
    <p:sldId id="960" r:id="rId3"/>
    <p:sldId id="984" r:id="rId4"/>
    <p:sldId id="999" r:id="rId5"/>
    <p:sldId id="991" r:id="rId6"/>
    <p:sldId id="992" r:id="rId7"/>
    <p:sldId id="987" r:id="rId8"/>
    <p:sldId id="994" r:id="rId9"/>
    <p:sldId id="997" r:id="rId10"/>
    <p:sldId id="998" r:id="rId11"/>
    <p:sldId id="9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404040"/>
    <a:srgbClr val="00B0F0"/>
    <a:srgbClr val="FFFFFF"/>
    <a:srgbClr val="21ADDF"/>
    <a:srgbClr val="000000"/>
    <a:srgbClr val="F3F2F3"/>
    <a:srgbClr val="BFEBFB"/>
    <a:srgbClr val="E5231E"/>
    <a:srgbClr val="46B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6" autoAdjust="0"/>
    <p:restoredTop sz="92115" autoAdjust="0"/>
  </p:normalViewPr>
  <p:slideViewPr>
    <p:cSldViewPr snapToGrid="0" showGuides="1">
      <p:cViewPr varScale="1">
        <p:scale>
          <a:sx n="70" d="100"/>
          <a:sy n="70" d="100"/>
        </p:scale>
        <p:origin x="225" y="45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19.04.2020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observatory.nasa.gov/blogs/elegantfigures/2013/04/22/earth-day-and-night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starry-sky-998641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observatory.nasa.gov/blogs/elegantfigures/2013/04/22/earth-day-and-night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starry-sky-998641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34EE8-1DD6-4929-B7B8-30F750D483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0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1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Gulf of Evaluation reflects the amount of effort needed to interpret the state of the system how well this can be compared to the intentions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Is the information about state of the system easily accessible?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Is it represented to ease matching with intentions?</a:t>
            </a:r>
          </a:p>
          <a:p>
            <a:endParaRPr lang="en-US" dirty="0" smtClean="0"/>
          </a:p>
          <a:p>
            <a:r>
              <a:rPr lang="en-US" dirty="0" smtClean="0"/>
              <a:t>The difference between the intentions and the possible actions is the Gulf of Execution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How directly can the actions be accomplished?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Do the actions provided by the system match the actions intended by the person?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2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08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https://earthobservatory.nasa.gov/blogs/elegantfigures/2013/04/22/earth-day-and-night/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https://www.pexels.com/photo/starry-sky-998641/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5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https://earthobservatory.nasa.gov/blogs/elegantfigures/2013/04/22/earth-day-and-night/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https://www.pexels.com/photo/starry-sky-998641/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5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9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6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0FE661-9432-4351-A938-CD716F2DC45E}" type="datetime1">
              <a:rPr lang="en-US" smtClean="0"/>
              <a:t>4/19/2020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70D50-D682-4476-973E-767091493DC8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0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39AEA-DA17-4F44-ABD9-A9EE010785F0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0261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F3A75-0F37-4CCE-BF8F-C7D2800B495D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80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968751"/>
            <a:ext cx="8651875" cy="2265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3846158"/>
            <a:ext cx="8651875" cy="122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1811916"/>
            <a:ext cx="7956549" cy="2037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B8C75-D5B2-4AC9-8C30-F373F3B7AE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C5DC6-7951-4AE0-9F11-0BA28A415A5F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17C71-5FC7-42A7-83BA-25BA02E968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3859DE-9B48-4A38-B4ED-4B67BB1027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64429B62-8741-49E0-AB30-FF383524D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370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12192000" cy="4309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8163"/>
            <a:ext cx="121932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89025"/>
            <a:ext cx="10801350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D2465A-354B-498C-8F0D-B6E8CD9140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612BE-EB6B-4124-ADFE-524509FE9753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BE2AFC-6727-4FDE-8F51-E24807504B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F3DD65-D4B6-4CBA-8F49-7C802136F5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F6A13F-5E57-4B54-BFA6-0A43527F20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098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8651875" cy="4310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0770"/>
            <a:ext cx="8651875" cy="1190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1675F-BC6F-4A23-9EB1-CE0952DF31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93032-E825-44B3-A183-AF44DFB6ECC9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47C82-39CB-49C1-943D-69194A0B1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E7D11-AB38-4770-AB91-61CB403CD9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C1A4AD-9D03-4E85-B564-9656BE5E6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226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AA525-64A9-4C4F-A52F-6DBFDD976E8A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8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AA525-64A9-4C4F-A52F-6DBFDD976E8A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54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39349" y="764704"/>
            <a:ext cx="11617291" cy="696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baseline="0">
                <a:latin typeface="Frutiger Next LT W1G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39349" y="1700808"/>
            <a:ext cx="11617291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2000" b="0" baseline="0">
                <a:latin typeface="Frutiger Next LT W1G" pitchFamily="34" charset="0"/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51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268412"/>
            <a:ext cx="7956551" cy="4860926"/>
          </a:xfrm>
          <a:prstGeom prst="rect">
            <a:avLst/>
          </a:prstGeom>
        </p:spPr>
        <p:txBody>
          <a:bodyPr/>
          <a:lstStyle>
            <a:lvl1pPr defTabSz="284400"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DD35FE9-67CB-4E22-B791-B28F44EF27AB}" type="datetime1">
              <a:rPr lang="en-US" smtClean="0"/>
              <a:t>4/19/2020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4/19/2020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22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4/19/2020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833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7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4/19/2020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124"/>
            <a:ext cx="10801348" cy="600321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32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E661-9432-4351-A938-CD716F2DC45E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65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35FE9-67CB-4E22-B791-B28F44EF27AB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92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23" y="115888"/>
            <a:ext cx="1079405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623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23" y="1089025"/>
            <a:ext cx="7949252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592264"/>
            <a:ext cx="3884592" cy="4537073"/>
          </a:xfrm>
          <a:prstGeom prst="rect">
            <a:avLst/>
          </a:prstGeom>
        </p:spPr>
        <p:txBody>
          <a:bodyPr/>
          <a:lstStyle>
            <a:lvl2pPr defTabSz="6876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F914B-0619-4EC3-A545-3440B74C3516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82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10801348" cy="4860926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AA4A-79CC-4CBB-9EC8-B3B7030C7E3E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2E72350C-EE76-435C-9172-0688999591A6}" type="datetime1">
              <a:rPr lang="en-US" smtClean="0"/>
              <a:t>4/19/2020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2" r:id="rId3"/>
    <p:sldLayoutId id="2147483684" r:id="rId4"/>
    <p:sldLayoutId id="2147483685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2350C-EE76-435C-9172-0688999591A6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48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pos="7582">
          <p15:clr>
            <a:srgbClr val="F26B43"/>
          </p15:clr>
        </p15:guide>
        <p15:guide id="3" pos="2933">
          <p15:clr>
            <a:srgbClr val="F26B43"/>
          </p15:clr>
        </p15:guide>
        <p15:guide id="4" pos="5450">
          <p15:clr>
            <a:srgbClr val="F26B43"/>
          </p15:clr>
        </p15:guide>
        <p15:guide id="5" orient="horz" pos="2500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orient="horz" pos="73">
          <p15:clr>
            <a:srgbClr val="F26B43"/>
          </p15:clr>
        </p15:guide>
        <p15:guide id="9" orient="horz" pos="686">
          <p15:clr>
            <a:srgbClr val="F26B43"/>
          </p15:clr>
        </p15:guide>
        <p15:guide id="10" orient="horz" pos="1003">
          <p15:clr>
            <a:srgbClr val="F26B43"/>
          </p15:clr>
        </p15:guide>
        <p15:guide id="11" pos="7242">
          <p15:clr>
            <a:srgbClr val="F26B43"/>
          </p15:clr>
        </p15:guide>
        <p15:guide id="12" orient="horz" pos="799">
          <p15:clr>
            <a:srgbClr val="F26B43"/>
          </p15:clr>
        </p15:guide>
        <p15:guide id="13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exels Videos 18511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3148" b="34857"/>
          <a:stretch/>
        </p:blipFill>
        <p:spPr>
          <a:xfrm>
            <a:off x="0" y="1088748"/>
            <a:ext cx="12192000" cy="2880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Seven Stages of Action</a:t>
            </a:r>
            <a:endParaRPr lang="en-US" dirty="0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695327" y="0"/>
            <a:ext cx="7472858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Video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by Space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Space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from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https://www.pexels.com/video/the-sun-illuminating-earth-s-surface-1851190/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(PD)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95325" y="67112"/>
            <a:ext cx="10881482" cy="142032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This file is licensed under the Creative Commons Attribution-Share Alike 4.0 </a:t>
            </a:r>
            <a:r>
              <a:rPr lang="en-US" sz="2000" dirty="0" smtClean="0"/>
              <a:t>(CC BY-SA) license: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https://creativecommons.org/licenses/by-sa/4.0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Attribution: Niels Henze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695325" y="5878480"/>
            <a:ext cx="4462760" cy="3693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dirty="0" smtClean="0"/>
              <a:t>For more content see: https</a:t>
            </a:r>
            <a:r>
              <a:rPr lang="en-US"/>
              <a:t>://</a:t>
            </a:r>
            <a:r>
              <a:rPr lang="en-US" smtClean="0"/>
              <a:t>hci-lecture.de</a:t>
            </a:r>
            <a:endParaRPr lang="en-US" dirty="0"/>
          </a:p>
        </p:txBody>
      </p:sp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7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en-US" sz="2400" dirty="0" smtClean="0"/>
              <a:t>Know how to apply Norman’s Seven Stages of Action</a:t>
            </a:r>
            <a:endParaRPr lang="en-US" sz="2400" dirty="0"/>
          </a:p>
          <a:p>
            <a:pPr marL="342900" indent="-342900"/>
            <a:r>
              <a:rPr lang="en-US" sz="2400" dirty="0" smtClean="0"/>
              <a:t>Avoid the gulf of evaluation and execution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Seven Stages of Action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 Norman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Seven Stages of Action</a:t>
            </a:r>
          </a:p>
        </p:txBody>
      </p:sp>
      <p:pic>
        <p:nvPicPr>
          <p:cNvPr id="9218" name="Picture 2" descr="https://upload.wikimedia.org/wikipedia/commons/d/d5/MMG_-_Don_Norman_-_55532493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27"/>
            <a:ext cx="9405439" cy="62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d/d5/MMG_-_Don_Norman_-_55532493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3"/>
          <a:stretch/>
        </p:blipFill>
        <p:spPr bwMode="auto">
          <a:xfrm flipH="1">
            <a:off x="10691446" y="-22329"/>
            <a:ext cx="1500554" cy="62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commons/d/d5/MMG_-_Don_Norman_-_55532493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8"/>
          <a:stretch/>
        </p:blipFill>
        <p:spPr bwMode="auto">
          <a:xfrm>
            <a:off x="8733692" y="-22328"/>
            <a:ext cx="1957754" cy="62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695326" y="0"/>
            <a:ext cx="7932860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Photo by Paolo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</a:rPr>
              <a:t>Sacchi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/ Meet the media Guru from https://www.flickr.com/photos/meetthemediaguru/5553249364/ (CC BY-SA 2.0)</a:t>
            </a:r>
          </a:p>
        </p:txBody>
      </p:sp>
    </p:spTree>
    <p:extLst>
      <p:ext uri="{BB962C8B-B14F-4D97-AF65-F5344CB8AC3E}">
        <p14:creationId xmlns:p14="http://schemas.microsoft.com/office/powerpoint/2010/main" val="31247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464" b="13028"/>
          <a:stretch/>
        </p:blipFill>
        <p:spPr>
          <a:xfrm>
            <a:off x="0" y="-1190434"/>
            <a:ext cx="12192000" cy="74318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Gulfs when interacting with the world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Seven Stages of Action</a:t>
            </a:r>
          </a:p>
        </p:txBody>
      </p:sp>
      <p:sp>
        <p:nvSpPr>
          <p:cNvPr id="9" name="Rechteck 8"/>
          <p:cNvSpPr/>
          <p:nvPr/>
        </p:nvSpPr>
        <p:spPr>
          <a:xfrm>
            <a:off x="695325" y="1"/>
            <a:ext cx="6238439" cy="276999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By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Saviesa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Home from https://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www.pexels.com/photo/empty-two-black-chair-2089696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(PD)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2775860" y="1108780"/>
            <a:ext cx="2479210" cy="1098958"/>
          </a:xfrm>
          <a:prstGeom prst="roundRect">
            <a:avLst/>
          </a:prstGeom>
          <a:solidFill>
            <a:schemeClr val="bg1">
              <a:lumMod val="50000"/>
              <a:alpha val="69804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there should be light!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695325" y="4580389"/>
            <a:ext cx="2479210" cy="1098958"/>
          </a:xfrm>
          <a:prstGeom prst="roundRect">
            <a:avLst/>
          </a:prstGeom>
          <a:solidFill>
            <a:schemeClr val="bg1">
              <a:lumMod val="50000"/>
              <a:alpha val="69804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a brighter world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H="1">
            <a:off x="2003368" y="2321974"/>
            <a:ext cx="1911927" cy="2180369"/>
          </a:xfrm>
          <a:prstGeom prst="straightConnector1">
            <a:avLst/>
          </a:prstGeom>
          <a:ln w="76200" cap="rnd">
            <a:solidFill>
              <a:schemeClr val="bg1">
                <a:lumMod val="50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 flipV="1">
            <a:off x="4080447" y="2281844"/>
            <a:ext cx="1917187" cy="2186367"/>
          </a:xfrm>
          <a:prstGeom prst="straightConnector1">
            <a:avLst/>
          </a:prstGeom>
          <a:ln w="76200" cap="rnd">
            <a:solidFill>
              <a:schemeClr val="bg1">
                <a:lumMod val="50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5178796" y="2927923"/>
            <a:ext cx="1705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the gulf of</a:t>
            </a:r>
          </a:p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evaluation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70420" y="2927924"/>
            <a:ext cx="166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the gulf of</a:t>
            </a:r>
          </a:p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execution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4856395" y="4580389"/>
            <a:ext cx="2479210" cy="1098958"/>
          </a:xfrm>
          <a:prstGeom prst="roundRect">
            <a:avLst/>
          </a:prstGeom>
          <a:solidFill>
            <a:schemeClr val="bg1">
              <a:lumMod val="50000"/>
              <a:alpha val="69804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a dark    world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  <p:bldP spid="21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64" b="13028"/>
          <a:stretch/>
        </p:blipFill>
        <p:spPr>
          <a:xfrm>
            <a:off x="0" y="-1190434"/>
            <a:ext cx="12192000" cy="74318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Gulfs when interacting with the world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Seven Stages of Action</a:t>
            </a:r>
          </a:p>
        </p:txBody>
      </p:sp>
      <p:sp>
        <p:nvSpPr>
          <p:cNvPr id="9" name="Rechteck 8"/>
          <p:cNvSpPr/>
          <p:nvPr/>
        </p:nvSpPr>
        <p:spPr>
          <a:xfrm>
            <a:off x="695325" y="1"/>
            <a:ext cx="6238439" cy="276999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Saviesa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Home from https://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www.pexels.com/photo/empty-two-black-chair-2089696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775860" y="1108780"/>
            <a:ext cx="2479210" cy="1098958"/>
          </a:xfrm>
          <a:prstGeom prst="roundRect">
            <a:avLst/>
          </a:prstGeom>
          <a:solidFill>
            <a:schemeClr val="bg1">
              <a:lumMod val="85000"/>
              <a:alpha val="69804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should be light!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695325" y="4580389"/>
            <a:ext cx="2479210" cy="1098958"/>
          </a:xfrm>
          <a:prstGeom prst="roundRect">
            <a:avLst/>
          </a:prstGeom>
          <a:solidFill>
            <a:schemeClr val="bg1">
              <a:lumMod val="85000"/>
              <a:alpha val="69804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brighter world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2003368" y="2321974"/>
            <a:ext cx="1911927" cy="2180369"/>
          </a:xfrm>
          <a:prstGeom prst="straightConnector1">
            <a:avLst/>
          </a:prstGeom>
          <a:ln w="76200" cap="rnd">
            <a:solidFill>
              <a:schemeClr val="bg1">
                <a:lumMod val="95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4080447" y="2281844"/>
            <a:ext cx="1917187" cy="2186367"/>
          </a:xfrm>
          <a:prstGeom prst="straightConnector1">
            <a:avLst/>
          </a:prstGeom>
          <a:ln w="76200" cap="rnd">
            <a:solidFill>
              <a:schemeClr val="bg1">
                <a:lumMod val="95000"/>
                <a:alpha val="69804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/>
          <p:cNvSpPr/>
          <p:nvPr/>
        </p:nvSpPr>
        <p:spPr>
          <a:xfrm>
            <a:off x="4856395" y="4580389"/>
            <a:ext cx="2479210" cy="1098958"/>
          </a:xfrm>
          <a:prstGeom prst="roundRect">
            <a:avLst/>
          </a:prstGeom>
          <a:solidFill>
            <a:schemeClr val="bg1">
              <a:lumMod val="85000"/>
              <a:alpha val="69804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dark    world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78796" y="2927923"/>
            <a:ext cx="1705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the gulf of</a:t>
            </a:r>
          </a:p>
          <a:p>
            <a:pPr algn="ctr"/>
            <a:r>
              <a:rPr lang="en-US" sz="24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evaluation</a:t>
            </a:r>
            <a:endParaRPr lang="en-US" sz="2400" b="1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170420" y="2927924"/>
            <a:ext cx="166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the gulf of</a:t>
            </a:r>
          </a:p>
          <a:p>
            <a:pPr algn="ctr"/>
            <a:r>
              <a:rPr lang="en-US" sz="24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execution</a:t>
            </a:r>
            <a:endParaRPr lang="en-US" sz="2400" b="1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741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Seven Stages of Action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Seven Stages of Action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11069" t="20701" r="10890" b="52667"/>
          <a:stretch/>
        </p:blipFill>
        <p:spPr>
          <a:xfrm>
            <a:off x="0" y="-17092"/>
            <a:ext cx="12220486" cy="625552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/>
          <a:srcRect l="11069" t="20697" r="10885" b="52667"/>
          <a:stretch/>
        </p:blipFill>
        <p:spPr>
          <a:xfrm>
            <a:off x="0" y="-18000"/>
            <a:ext cx="12222000" cy="6256800"/>
          </a:xfrm>
          <a:prstGeom prst="rect">
            <a:avLst/>
          </a:prstGeom>
        </p:spPr>
      </p:pic>
      <p:sp>
        <p:nvSpPr>
          <p:cNvPr id="16" name="Abgerundetes Rechteck 15"/>
          <p:cNvSpPr/>
          <p:nvPr/>
        </p:nvSpPr>
        <p:spPr>
          <a:xfrm>
            <a:off x="7215433" y="3693631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perceive the state of the world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7213375" y="2390488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interpret the perception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7213375" y="1087345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evaluate the interpretation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4856395" y="181859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goals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2461131" y="1092268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intend to act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2462645" y="2392950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plan sequence 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of actions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2462645" y="3693631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execute the action sequence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3" name="Gerade Verbindung mit Pfeil 22"/>
          <p:cNvCxnSpPr>
            <a:stCxn id="16" idx="0"/>
            <a:endCxn id="17" idx="2"/>
          </p:cNvCxnSpPr>
          <p:nvPr/>
        </p:nvCxnSpPr>
        <p:spPr>
          <a:xfrm flipH="1" flipV="1">
            <a:off x="8311375" y="3182488"/>
            <a:ext cx="2058" cy="511143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7" idx="0"/>
          </p:cNvCxnSpPr>
          <p:nvPr/>
        </p:nvCxnSpPr>
        <p:spPr>
          <a:xfrm flipV="1">
            <a:off x="8311375" y="1879346"/>
            <a:ext cx="0" cy="511142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20" idx="2"/>
            <a:endCxn id="21" idx="0"/>
          </p:cNvCxnSpPr>
          <p:nvPr/>
        </p:nvCxnSpPr>
        <p:spPr>
          <a:xfrm>
            <a:off x="3559131" y="1884268"/>
            <a:ext cx="1514" cy="508682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21" idx="2"/>
            <a:endCxn id="22" idx="0"/>
          </p:cNvCxnSpPr>
          <p:nvPr/>
        </p:nvCxnSpPr>
        <p:spPr>
          <a:xfrm>
            <a:off x="3560645" y="3184950"/>
            <a:ext cx="0" cy="508681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18" idx="0"/>
            <a:endCxn id="19" idx="3"/>
          </p:cNvCxnSpPr>
          <p:nvPr/>
        </p:nvCxnSpPr>
        <p:spPr>
          <a:xfrm flipH="1" flipV="1">
            <a:off x="7052395" y="577859"/>
            <a:ext cx="1258980" cy="509486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19" idx="1"/>
            <a:endCxn id="20" idx="0"/>
          </p:cNvCxnSpPr>
          <p:nvPr/>
        </p:nvCxnSpPr>
        <p:spPr>
          <a:xfrm flipH="1">
            <a:off x="3559131" y="577859"/>
            <a:ext cx="1297264" cy="514409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/>
          <p:cNvSpPr/>
          <p:nvPr/>
        </p:nvSpPr>
        <p:spPr>
          <a:xfrm rot="16200000">
            <a:off x="-2826325" y="2803999"/>
            <a:ext cx="6252815" cy="600164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NASA Earth Observatory images by Robert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Simmon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using Suomi NPP VIIRS data from Chris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Elvidge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(see https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earthobservatory.nasa.gov/blogs/elegantfigures/2013/04/22/earth-day-and-night)</a:t>
            </a:r>
          </a:p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by Francesco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Ungaro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https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://www.pexels.com/photo/starry-sky-998641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 (PD)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/>
          <a:srcRect l="11069" t="20697" r="10885" b="52667"/>
          <a:stretch/>
        </p:blipFill>
        <p:spPr>
          <a:xfrm>
            <a:off x="0" y="-18000"/>
            <a:ext cx="12222000" cy="6256800"/>
          </a:xfrm>
          <a:prstGeom prst="rect">
            <a:avLst/>
          </a:prstGeom>
        </p:spPr>
      </p:pic>
      <p:sp>
        <p:nvSpPr>
          <p:cNvPr id="31" name="Abgerundetes Rechteck 30"/>
          <p:cNvSpPr/>
          <p:nvPr/>
        </p:nvSpPr>
        <p:spPr>
          <a:xfrm>
            <a:off x="2460374" y="1096594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intend to act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Abgerundetes Rechteck 31"/>
          <p:cNvSpPr/>
          <p:nvPr/>
        </p:nvSpPr>
        <p:spPr>
          <a:xfrm>
            <a:off x="2461888" y="2397276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plan sequence 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of actions</a:t>
            </a:r>
          </a:p>
        </p:txBody>
      </p:sp>
      <p:sp>
        <p:nvSpPr>
          <p:cNvPr id="34" name="Abgerundetes Rechteck 33"/>
          <p:cNvSpPr/>
          <p:nvPr/>
        </p:nvSpPr>
        <p:spPr>
          <a:xfrm>
            <a:off x="2461888" y="3697957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execute the action sequence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Niels Can’t Record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Seven Stages of Action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7215433" y="3693631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perceive the state of the world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7213375" y="2390488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interpret the perception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7213375" y="1087345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evaluate the interpretation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4856395" y="181859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goals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2461131" y="1092268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clean up phone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2462645" y="2392950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delete trash, cache, videos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2462645" y="3693631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perform actions on my phone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3" name="Gerade Verbindung mit Pfeil 22"/>
          <p:cNvCxnSpPr>
            <a:stCxn id="16" idx="0"/>
            <a:endCxn id="17" idx="2"/>
          </p:cNvCxnSpPr>
          <p:nvPr/>
        </p:nvCxnSpPr>
        <p:spPr>
          <a:xfrm flipH="1" flipV="1">
            <a:off x="8311375" y="3182488"/>
            <a:ext cx="2058" cy="511143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7" idx="0"/>
          </p:cNvCxnSpPr>
          <p:nvPr/>
        </p:nvCxnSpPr>
        <p:spPr>
          <a:xfrm flipV="1">
            <a:off x="8311375" y="1879346"/>
            <a:ext cx="0" cy="511142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20" idx="2"/>
            <a:endCxn id="21" idx="0"/>
          </p:cNvCxnSpPr>
          <p:nvPr/>
        </p:nvCxnSpPr>
        <p:spPr>
          <a:xfrm>
            <a:off x="3559131" y="1884268"/>
            <a:ext cx="1514" cy="508682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stCxn id="21" idx="2"/>
            <a:endCxn id="22" idx="0"/>
          </p:cNvCxnSpPr>
          <p:nvPr/>
        </p:nvCxnSpPr>
        <p:spPr>
          <a:xfrm>
            <a:off x="3560645" y="3184950"/>
            <a:ext cx="0" cy="508681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18" idx="0"/>
            <a:endCxn id="19" idx="3"/>
          </p:cNvCxnSpPr>
          <p:nvPr/>
        </p:nvCxnSpPr>
        <p:spPr>
          <a:xfrm flipH="1" flipV="1">
            <a:off x="7052395" y="577859"/>
            <a:ext cx="1258980" cy="509486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19" idx="1"/>
            <a:endCxn id="20" idx="0"/>
          </p:cNvCxnSpPr>
          <p:nvPr/>
        </p:nvCxnSpPr>
        <p:spPr>
          <a:xfrm flipH="1">
            <a:off x="3559131" y="577859"/>
            <a:ext cx="1297264" cy="514409"/>
          </a:xfrm>
          <a:prstGeom prst="straightConnector1">
            <a:avLst/>
          </a:prstGeom>
          <a:ln w="76200" cap="rnd">
            <a:solidFill>
              <a:srgbClr val="262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bgerundetes Rechteck 24"/>
          <p:cNvSpPr/>
          <p:nvPr/>
        </p:nvSpPr>
        <p:spPr>
          <a:xfrm>
            <a:off x="7215433" y="3693631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my phone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is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  not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recording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7213375" y="2392950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video very short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7213375" y="1092268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couldn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’t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record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long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videos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4856395" y="181859"/>
            <a:ext cx="2196000" cy="792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record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long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videos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 rot="16200000">
            <a:off x="-2826325" y="2803999"/>
            <a:ext cx="6252815" cy="600164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NASA Earth Observatory images by Robert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Simmon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using Suomi NPP VIIRS data from Chris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Elvidge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(see https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earthobservatory.nasa.gov/blogs/elegantfigures/2013/04/22/earth-day-and-night)</a:t>
            </a:r>
          </a:p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by Francesco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Ungaro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https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://www.pexels.com/photo/starry-sky-998641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 (PD)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and Design Questions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Avoid the gulf of evaluation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tell what state the system is in?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Can </a:t>
            </a:r>
            <a:r>
              <a:rPr lang="en-US" dirty="0"/>
              <a:t>the user tell if the system is in the desired state?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the user map from the system state to an interpretation?</a:t>
            </a:r>
          </a:p>
          <a:p>
            <a:endParaRPr lang="en-US" dirty="0"/>
          </a:p>
          <a:p>
            <a:r>
              <a:rPr lang="en-US" dirty="0"/>
              <a:t>Avoid the gulf of execution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Can the user tell what actions are possible?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Does </a:t>
            </a:r>
            <a:r>
              <a:rPr lang="en-US" dirty="0"/>
              <a:t>the device easily support required actions?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Does </a:t>
            </a:r>
            <a:r>
              <a:rPr lang="en-US" dirty="0"/>
              <a:t>the interface help with mapping from intention to physical movement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Seven Stages of Action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92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Implications</a:t>
            </a:r>
            <a:r>
              <a:rPr lang="de-DE" smtClean="0"/>
              <a:t> on </a:t>
            </a:r>
            <a:r>
              <a:rPr lang="en-GB" smtClean="0"/>
              <a:t>Design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Critical points</a:t>
            </a:r>
          </a:p>
          <a:p>
            <a:pPr lvl="1"/>
            <a:r>
              <a:rPr lang="en-GB" dirty="0" smtClean="0"/>
              <a:t>Forming inadequate goal</a:t>
            </a:r>
          </a:p>
          <a:p>
            <a:pPr lvl="1"/>
            <a:r>
              <a:rPr lang="en-GB" dirty="0" smtClean="0"/>
              <a:t>Not knowing the appropriate action</a:t>
            </a:r>
            <a:endParaRPr lang="en-GB" dirty="0"/>
          </a:p>
          <a:p>
            <a:pPr lvl="1"/>
            <a:r>
              <a:rPr lang="en-GB" dirty="0" smtClean="0"/>
              <a:t>Not finding the correct action</a:t>
            </a:r>
          </a:p>
          <a:p>
            <a:pPr lvl="1"/>
            <a:r>
              <a:rPr lang="en-GB" dirty="0" smtClean="0"/>
              <a:t>Receiving inappropriate feedback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Principles of good design</a:t>
            </a:r>
          </a:p>
          <a:p>
            <a:pPr lvl="1"/>
            <a:r>
              <a:rPr lang="en-GB" dirty="0" smtClean="0"/>
              <a:t>System state and actions are always visible</a:t>
            </a:r>
          </a:p>
          <a:p>
            <a:pPr lvl="1"/>
            <a:r>
              <a:rPr lang="en-GB" dirty="0" smtClean="0"/>
              <a:t>Good conceptual model with a consistent system image</a:t>
            </a:r>
          </a:p>
          <a:p>
            <a:pPr lvl="1"/>
            <a:r>
              <a:rPr lang="en-GB" dirty="0" smtClean="0"/>
              <a:t>Interfaces include good mappings that show the relationship between stages</a:t>
            </a:r>
          </a:p>
          <a:p>
            <a:pPr lvl="1"/>
            <a:r>
              <a:rPr lang="en-GB" dirty="0" smtClean="0"/>
              <a:t>Continuous feedback to the user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Seven Stages of Action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25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Microsoft Office PowerPoint</Application>
  <PresentationFormat>Breitbild</PresentationFormat>
  <Paragraphs>127</Paragraphs>
  <Slides>10</Slides>
  <Notes>10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Arial</vt:lpstr>
      <vt:lpstr>Calibri</vt:lpstr>
      <vt:lpstr>Frutiger Next LT W1G</vt:lpstr>
      <vt:lpstr>HelveticaNeueLT Std Med</vt:lpstr>
      <vt:lpstr>Wingdings</vt:lpstr>
      <vt:lpstr>Office Theme</vt:lpstr>
      <vt:lpstr>1_Office Theme</vt:lpstr>
      <vt:lpstr>Seven Stages of Action</vt:lpstr>
      <vt:lpstr>Learning Goals</vt:lpstr>
      <vt:lpstr>Don Norman</vt:lpstr>
      <vt:lpstr>Gulfs when interacting with the world</vt:lpstr>
      <vt:lpstr>Gulfs when interacting with the world</vt:lpstr>
      <vt:lpstr>Seven Stages of Action</vt:lpstr>
      <vt:lpstr>Why Niels Can’t Record</vt:lpstr>
      <vt:lpstr>Evaluation and Design Questions</vt:lpstr>
      <vt:lpstr>Implications on Design</vt:lpstr>
      <vt:lpstr>License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Niels Henze</cp:lastModifiedBy>
  <cp:revision>546</cp:revision>
  <dcterms:created xsi:type="dcterms:W3CDTF">2017-10-10T14:10:45Z</dcterms:created>
  <dcterms:modified xsi:type="dcterms:W3CDTF">2020-04-19T16:35:30Z</dcterms:modified>
</cp:coreProperties>
</file>